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81" r:id="rId5"/>
    <p:sldId id="284" r:id="rId6"/>
    <p:sldId id="298" r:id="rId7"/>
    <p:sldId id="297" r:id="rId8"/>
    <p:sldId id="299" r:id="rId9"/>
    <p:sldId id="28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86"/>
    <a:srgbClr val="003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01C726-8288-4FA0-BCD1-31BB212A3F24}" v="37" dt="2026-01-27T21:36:28.770"/>
  </p1510:revLst>
</p1510:revInfo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94866" autoAdjust="0"/>
  </p:normalViewPr>
  <p:slideViewPr>
    <p:cSldViewPr snapToGrid="0">
      <p:cViewPr varScale="1">
        <p:scale>
          <a:sx n="117" d="100"/>
          <a:sy n="117" d="100"/>
        </p:scale>
        <p:origin x="520" y="176"/>
      </p:cViewPr>
      <p:guideLst/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994AA-C437-4EF4-8BEF-0B832D7FA420}" type="datetimeFigureOut">
              <a:rPr lang="en-US" smtClean="0"/>
              <a:t>1/28/26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57874-EF65-4B61-B062-40C932C81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FE048-FAD0-D943-9A17-3C4CB7633182}" type="datetimeFigureOut">
              <a:rPr lang="en-US" smtClean="0"/>
              <a:t>1/28/26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47812-3409-784D-BAE7-ABE53735D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30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23A35-1FA6-84F9-C9C9-8EFD760A5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7CDB01-A300-500A-E9FF-5021D5B216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B90371-6E13-9BA6-3274-E7DFC0AA83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D689E-823E-FB48-22C9-BEE63C553E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9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D677F-61EC-E168-785C-F7AA646B2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B22C93-F7A2-330A-38EC-F0D275B970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73A715-CA40-E609-51E5-23F3C92BB0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197A27-7D24-EA9F-79CE-B4187DF9C3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93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46A5C-B291-FD33-8358-00B3BD603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A361E7-FE1A-6512-3C3C-3C9888AEB6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391BA8-32DE-CFBE-10A5-C2BF94DDD5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47716-B216-8779-B54C-FFF102EA8D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68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132B4A-2029-9A83-E321-74E6F7B87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6FF1F1-583F-A327-AB6B-F19AE3E122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8C8795-3CCB-6178-5306-36454A152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299CC-7910-0A0A-C9E4-DFDFBF3661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247812-3409-784D-BAE7-ABE53735D5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6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A7F58C7-D277-8F14-F024-4B41D20D05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86000"/>
            <a:ext cx="9144000" cy="2286000"/>
          </a:xfrm>
        </p:spPr>
        <p:txBody>
          <a:bodyPr anchor="ctr" anchorCtr="0">
            <a:no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A524C1E0-92FE-D7D2-83A7-46D29A8388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1790329"/>
            <a:ext cx="5134335" cy="4113054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27E0367-8E38-8905-DC9A-D0C376A591A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19464" y="1790329"/>
            <a:ext cx="5134335" cy="4113054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D847DE-29F2-8ABB-1718-34BED4F37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13186" y="2107800"/>
            <a:ext cx="10965628" cy="392019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6EE6F3F-63EB-5C0E-2307-3B7CBBA1C3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437" y="400485"/>
            <a:ext cx="9467127" cy="2527911"/>
          </a:xfrm>
        </p:spPr>
        <p:txBody>
          <a:bodyPr anchor="b">
            <a:noAutofit/>
          </a:bodyPr>
          <a:lstStyle>
            <a:lvl1pPr algn="ctr">
              <a:spcBef>
                <a:spcPts val="100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12DA517-30B0-BC62-0422-F995FB9189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62075" y="3738622"/>
            <a:ext cx="9467850" cy="2527911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3pPr>
            <a:lvl4pPr marL="13716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4pPr>
            <a:lvl5pPr marL="1828800" indent="0" algn="ctr"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62816" y="457200"/>
            <a:ext cx="4837176" cy="1993392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B8CBAD6-FC79-B2BB-0B67-26429A6D4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8882" y="0"/>
            <a:ext cx="6115050" cy="6858000"/>
          </a:xfrm>
          <a:prstGeom prst="parallelogram">
            <a:avLst/>
          </a:prstGeom>
          <a:ln>
            <a:noFill/>
          </a:ln>
        </p:spPr>
        <p:txBody>
          <a:bodyPr tIns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62818" y="2752344"/>
            <a:ext cx="4837174" cy="3136392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1pPr>
            <a:lvl2pPr marL="4572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2pPr>
            <a:lvl3pPr marL="9144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3pPr>
            <a:lvl4pPr marL="13716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4pPr>
            <a:lvl5pPr marL="1828800" indent="0">
              <a:lnSpc>
                <a:spcPct val="150000"/>
              </a:lnSpc>
              <a:spcBef>
                <a:spcPts val="1000"/>
              </a:spcBef>
              <a:buNone/>
              <a:defRPr sz="1800" cap="all" spc="300" baseline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4796A3-781D-5244-DAB8-2D6EE0AC3B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62817" y="6303963"/>
            <a:ext cx="301498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7600" y="762000"/>
            <a:ext cx="5066250" cy="2900680"/>
          </a:xfrm>
        </p:spPr>
        <p:txBody>
          <a:bodyPr anchor="b">
            <a:no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836803-D9E6-3DF1-3B90-1E7E677CC7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6086167" y="-22225"/>
            <a:ext cx="6080760" cy="6902450"/>
          </a:xfrm>
          <a:prstGeom prst="parallelogram">
            <a:avLst/>
          </a:prstGeom>
          <a:ln>
            <a:noFill/>
          </a:ln>
        </p:spPr>
        <p:txBody>
          <a:bodyPr lIns="0" tIns="0">
            <a:normAutofit/>
          </a:bodyPr>
          <a:lstStyle>
            <a:lvl1pPr marL="0" indent="0" algn="l">
              <a:buNone/>
              <a:defRPr sz="200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17600" y="4145280"/>
            <a:ext cx="5066250" cy="690880"/>
          </a:xfr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200000" scaled="0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924186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2425" y="466344"/>
            <a:ext cx="6241651" cy="1710354"/>
          </a:xfrm>
        </p:spPr>
        <p:txBody>
          <a:bodyPr bIns="0" anchor="ctr" anchorCtr="0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11A5385-FB23-93A8-2B8F-9887244244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87838" cy="68580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242426" y="2286000"/>
            <a:ext cx="6241650" cy="3474720"/>
          </a:xfrm>
        </p:spPr>
        <p:txBody>
          <a:bodyPr>
            <a:normAutofit/>
          </a:bodyPr>
          <a:lstStyle>
            <a:lvl1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1pPr>
            <a:lvl2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2pPr>
            <a:lvl3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3pPr>
            <a:lvl4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4pPr>
            <a:lvl5pPr marL="2286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E25A87-9155-9E07-878F-CEC0B137C2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291586" y="6303963"/>
            <a:ext cx="4287186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43000"/>
            <a:ext cx="9144000" cy="2286000"/>
          </a:xfrm>
        </p:spPr>
        <p:txBody>
          <a:bodyPr anchor="b">
            <a:no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5198"/>
            <a:ext cx="9144000" cy="683219"/>
          </a:xfrm>
          <a:gradFill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2400" cap="all" spc="3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9577E27-B60E-C6DD-BAAF-5CCC3D59E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880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964CA031-27E0-D0AA-1451-A904CCF234F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199" y="2024781"/>
            <a:ext cx="5212079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81FE0D7D-86B7-CCD2-A7A1-70E95846B54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59795" y="2024780"/>
            <a:ext cx="4894006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880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D2DE411-9D7C-15AE-0B59-F26B2BF8C52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024781"/>
            <a:ext cx="2878394" cy="4137189"/>
          </a:xfrm>
        </p:spPr>
        <p:txBody>
          <a:bodyPr>
            <a:normAutofit/>
          </a:bodyPr>
          <a:lstStyle>
            <a:lvl1pPr marL="3429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rabicPeriod"/>
              <a:defRPr sz="1800">
                <a:latin typeface="+mn-lt"/>
              </a:defRPr>
            </a:lvl1pPr>
            <a:lvl2pPr marL="8001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lphaLcPeriod"/>
              <a:defRPr sz="1800">
                <a:latin typeface="+mn-lt"/>
              </a:defRPr>
            </a:lvl2pPr>
            <a:lvl3pPr marL="12573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rabicParenR"/>
              <a:defRPr sz="1800">
                <a:latin typeface="+mn-lt"/>
              </a:defRPr>
            </a:lvl3pPr>
            <a:lvl4pPr marL="1714500" indent="-3429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+mj-lt"/>
              <a:buAutoNum type="alphaLcParenR"/>
              <a:defRPr sz="1800">
                <a:latin typeface="+mn-lt"/>
              </a:defRPr>
            </a:lvl4pPr>
            <a:lvl5pPr marL="2057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60FEDE7C-502F-ECFE-4136-E99206849C2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59795" y="2024780"/>
            <a:ext cx="4894006" cy="4137189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48056"/>
            <a:ext cx="6172200" cy="1581912"/>
          </a:xfrm>
        </p:spPr>
        <p:txBody>
          <a:bodyPr anchor="b" anchorCtr="0"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5F30E2A0-23EF-51B1-8ABD-00429EEA064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257063"/>
            <a:ext cx="4894006" cy="3904906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15552F-C66B-341F-2D37-0389710BA5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0938" y="-22225"/>
            <a:ext cx="4714875" cy="688022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8DCC6D-8B88-7BE0-7240-F743AE09E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3814" y="6303963"/>
            <a:ext cx="4287186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760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9C3ED3BF-FF6B-07FA-72C4-F6102A8558A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96074" y="2106591"/>
            <a:ext cx="2067045" cy="3633787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None/>
              <a:defRPr sz="1800">
                <a:latin typeface="+mn-lt"/>
              </a:defRPr>
            </a:lvl1pPr>
            <a:lvl2pPr marL="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600">
                <a:latin typeface="+mn-lt"/>
              </a:defRPr>
            </a:lvl2pPr>
            <a:lvl3pPr marL="4572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400">
                <a:latin typeface="+mn-lt"/>
              </a:defRPr>
            </a:lvl3pPr>
            <a:lvl4pPr marL="6858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400">
                <a:latin typeface="+mn-lt"/>
              </a:defRPr>
            </a:lvl4pPr>
            <a:lvl5pPr marL="914400" indent="-22860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483980" y="2106591"/>
            <a:ext cx="7869820" cy="40167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1/28/26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D8061D-18C3-4F4F-85EF-561633F58754}" type="datetimeFigureOut">
              <a:rPr lang="en-US" smtClean="0"/>
              <a:t>1/28/26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D12358-51D2-46B3-9BDE-DF29528B9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50" r:id="rId4"/>
    <p:sldLayoutId id="2147483649" r:id="rId5"/>
    <p:sldLayoutId id="2147483662" r:id="rId6"/>
    <p:sldLayoutId id="2147483663" r:id="rId7"/>
    <p:sldLayoutId id="2147483652" r:id="rId8"/>
    <p:sldLayoutId id="2147483666" r:id="rId9"/>
    <p:sldLayoutId id="2147483664" r:id="rId10"/>
    <p:sldLayoutId id="2147483665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7" descr="abstract image">
            <a:extLst>
              <a:ext uri="{FF2B5EF4-FFF2-40B4-BE49-F238E27FC236}">
                <a16:creationId xmlns:a16="http://schemas.microsoft.com/office/drawing/2014/main" id="{782ED2F6-AFB3-9199-3999-2B5E4BAF242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alphaModFix amt="5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20A922B-22EC-7FD8-FA8C-2FFAC558B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3020" y="2286000"/>
            <a:ext cx="9585960" cy="2286000"/>
          </a:xfrm>
        </p:spPr>
        <p:txBody>
          <a:bodyPr/>
          <a:lstStyle/>
          <a:p>
            <a:r>
              <a:rPr lang="en-US" sz="4400" b="1" dirty="0"/>
              <a:t>WMWG update to </a:t>
            </a:r>
            <a:r>
              <a:rPr lang="en-US" sz="4400" b="1" dirty="0" err="1"/>
              <a:t>wms</a:t>
            </a:r>
            <a:br>
              <a:rPr lang="en-US" sz="4400" dirty="0"/>
            </a:br>
            <a:r>
              <a:rPr lang="en-US" sz="4400" dirty="0"/>
              <a:t>February 4, 2026</a:t>
            </a:r>
            <a:br>
              <a:rPr lang="en-US" sz="4400" dirty="0"/>
            </a:br>
            <a:r>
              <a:rPr lang="en-US" dirty="0"/>
              <a:t>Amanda Frazier</a:t>
            </a:r>
            <a:r>
              <a:rPr lang="en-US" sz="4400" dirty="0"/>
              <a:t>, WMWG Chair </a:t>
            </a:r>
          </a:p>
        </p:txBody>
      </p:sp>
    </p:spTree>
    <p:extLst>
      <p:ext uri="{BB962C8B-B14F-4D97-AF65-F5344CB8AC3E}">
        <p14:creationId xmlns:p14="http://schemas.microsoft.com/office/powerpoint/2010/main" val="63926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75C36-617B-795C-5A2B-325EA34F1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AD706-11EF-C258-EBD5-C4EEFEAA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2816" y="457200"/>
            <a:ext cx="4837176" cy="576072"/>
          </a:xfrm>
          <a:noFill/>
        </p:spPr>
        <p:txBody>
          <a:bodyPr anchor="b">
            <a:no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AGENDA</a:t>
            </a:r>
          </a:p>
        </p:txBody>
      </p:sp>
      <p:pic>
        <p:nvPicPr>
          <p:cNvPr id="1026" name="Picture 2" descr="ERCOT approves $54 million plan to move CenterPoint's mobile generators to  San Antonio">
            <a:extLst>
              <a:ext uri="{FF2B5EF4-FFF2-40B4-BE49-F238E27FC236}">
                <a16:creationId xmlns:a16="http://schemas.microsoft.com/office/drawing/2014/main" id="{21A7C614-EF57-972E-5CDF-2948AADBEF2A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5" r="2011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3FA87F9D-2B59-ABA6-EB26-D47E05BFF542}"/>
              </a:ext>
            </a:extLst>
          </p:cNvPr>
          <p:cNvSpPr/>
          <p:nvPr/>
        </p:nvSpPr>
        <p:spPr>
          <a:xfrm rot="5400000">
            <a:off x="-2841617" y="2812734"/>
            <a:ext cx="6858000" cy="123253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469C94F5-A0F4-0E38-F70C-7D7C5D71FCB8}"/>
              </a:ext>
            </a:extLst>
          </p:cNvPr>
          <p:cNvSpPr/>
          <p:nvPr/>
        </p:nvSpPr>
        <p:spPr>
          <a:xfrm rot="16200000">
            <a:off x="2040903" y="2812735"/>
            <a:ext cx="6858000" cy="123253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EC4A8-49EE-CF82-CFDC-BA9308ED0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7076" y="1161288"/>
            <a:ext cx="6115050" cy="4480560"/>
          </a:xfrm>
          <a:noFill/>
        </p:spPr>
        <p:txBody>
          <a:bodyPr anchor="t"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NPRRS ready for WMS vote: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NPRRs Still with WMWG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NPRR1278 - Establishing Advanced Grid Support Service as an Ancillary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NPRR1307- Revised Definition of Mitigation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Other Business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Joint WMWG/DSWG Emergency Response Service (ERS) Discussion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TAC Assignment on EPA Regulations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WMWG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1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E47EE-5925-9AC5-2DDB-83419EECB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C35FF65-AB50-EC31-6595-5BF709976452}"/>
              </a:ext>
            </a:extLst>
          </p:cNvPr>
          <p:cNvSpPr txBox="1">
            <a:spLocks/>
          </p:cNvSpPr>
          <p:nvPr/>
        </p:nvSpPr>
        <p:spPr>
          <a:xfrm>
            <a:off x="838200" y="82296"/>
            <a:ext cx="10515600" cy="1325880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 of NPRRs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5A853-2DE6-9E43-5464-2276AD6641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216153"/>
            <a:ext cx="10406744" cy="4598346"/>
          </a:xfrm>
          <a:noFill/>
        </p:spPr>
        <p:txBody>
          <a:bodyPr>
            <a:normAutofit fontScale="92500" lnSpcReduction="10000"/>
          </a:bodyPr>
          <a:lstStyle/>
          <a:p>
            <a:pPr lvl="1" indent="0">
              <a:buNone/>
            </a:pPr>
            <a:r>
              <a:rPr lang="en-US" b="1" dirty="0"/>
              <a:t>NPRR1278 - Establishing Advanced Grid Support Service as an Ancillary Service </a:t>
            </a:r>
            <a:r>
              <a:rPr lang="en-US" dirty="0"/>
              <a:t>Discussion on hold pending development of DRRS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i="1" dirty="0"/>
          </a:p>
          <a:p>
            <a:pPr lvl="1" indent="0">
              <a:buNone/>
            </a:pPr>
            <a:r>
              <a:rPr lang="en-US" b="1" dirty="0"/>
              <a:t>NPRR1307- Revised Definition of Mitigation Plan – </a:t>
            </a:r>
            <a:r>
              <a:rPr lang="en-US" i="1" dirty="0"/>
              <a:t>Tabled for additional discussion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ERCOT-sponsored language updates the definition of “Mitigation Plan” to include pre-contingency actions to mitigate system cascading, uncontrolled separation, angular instability, and voltage instability. Also specifies that Load shedding may be necessary to support pre-contingency actions (outside of EEA3 events).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Vistra 12/4/2025 Comments request that pre-contingency load shed be included in within the Reliability Deployment Price Adder (RDPA) calculations to minimize price-suppressive impacts of non-EEA3 load shed.</a:t>
            </a:r>
          </a:p>
          <a:p>
            <a:pPr marL="7429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Load shed to mitigate local contingencies is not currently included within RDPA calculations. A new project will be required to make system changes to accommodate </a:t>
            </a:r>
            <a:r>
              <a:rPr lang="en-US" b="1" dirty="0"/>
              <a:t>ERCOT-directed</a:t>
            </a:r>
            <a:r>
              <a:rPr lang="en-US" dirty="0"/>
              <a:t> pre-contingency load sheds within RDPA calculations. </a:t>
            </a:r>
          </a:p>
          <a:p>
            <a:pPr marL="7429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ERCOT has clarified that it is </a:t>
            </a:r>
            <a:r>
              <a:rPr lang="en-US" b="1" dirty="0"/>
              <a:t>not</a:t>
            </a:r>
            <a:r>
              <a:rPr lang="en-US" dirty="0"/>
              <a:t> technically feasible to incorporate </a:t>
            </a:r>
            <a:r>
              <a:rPr lang="en-US" b="1" dirty="0"/>
              <a:t>TO-directed</a:t>
            </a:r>
            <a:r>
              <a:rPr lang="en-US" dirty="0"/>
              <a:t> pre-contingency load shed into RDPA calculations.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108B66-3385-E0F8-A1CD-2F623D6D3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923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96E07-81BD-6772-38DA-8192CEB4D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3EA82D7-63F4-7B0D-754E-629C1D0C82C9}"/>
              </a:ext>
            </a:extLst>
          </p:cNvPr>
          <p:cNvSpPr txBox="1">
            <a:spLocks/>
          </p:cNvSpPr>
          <p:nvPr/>
        </p:nvSpPr>
        <p:spPr>
          <a:xfrm>
            <a:off x="838200" y="82296"/>
            <a:ext cx="10515600" cy="1325880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161BC-FCE3-6095-00AE-7B4627F491D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216153"/>
            <a:ext cx="10406744" cy="4598346"/>
          </a:xfrm>
          <a:noFill/>
        </p:spPr>
        <p:txBody>
          <a:bodyPr>
            <a:normAutofit fontScale="92500" lnSpcReduction="10000"/>
          </a:bodyPr>
          <a:lstStyle/>
          <a:p>
            <a:pPr lvl="1" indent="0">
              <a:buNone/>
            </a:pPr>
            <a:r>
              <a:rPr lang="en-US" b="1" dirty="0"/>
              <a:t>Joint WMWG/DSWG Discussion on Emergency Response Service (ERS) – </a:t>
            </a:r>
            <a:r>
              <a:rPr lang="en-US" i="1" dirty="0"/>
              <a:t>Tabled for additional discussion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ERCOT reviewed its WMS presentation on the availability and performance of price-sensitive ERS Resources in support of potential program reforms to maximize the reliability benefit of ERS.</a:t>
            </a:r>
          </a:p>
          <a:p>
            <a:pPr marL="7429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 majority of stakeholders agreed that any qualified ERS Resource meeting the performance and availability requirements should be able to compete for ERS awards – changes to the program should focus on performance / availability and not Resource-type.</a:t>
            </a:r>
          </a:p>
          <a:p>
            <a:pPr marL="7429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Enchanted Rock / Generate Capital reiterated their WMS recommendation to bifurcate the ERS program to create an “ERS-Gen” product in recognition of the distinct reliability value of dispatchable generation on the distribution grid.</a:t>
            </a:r>
          </a:p>
          <a:p>
            <a:pPr marL="7429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Stakeholders discussed the potential reliability impacts of ERS “pre-deployments” from price-responsive loads and the historic performance of ERS Resources as measured by deployments and annual testing requirements.</a:t>
            </a:r>
          </a:p>
          <a:p>
            <a:pPr marL="971550" lvl="3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ERCOT has committed to bring back additional data on stakeholder questions, including proposals to improve the reliability of the ERS program by tightening availability / performance requirements.</a:t>
            </a:r>
          </a:p>
          <a:p>
            <a:pPr lvl="1" indent="0">
              <a:spcBef>
                <a:spcPts val="600"/>
              </a:spcBef>
              <a:buNone/>
            </a:pPr>
            <a:endParaRPr lang="en-US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F18D7B-70B1-EBE9-E703-82C11FAF3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45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D32B7-5FB4-B672-A09F-B1198645C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4DA6C53-81AF-450A-1290-F4765C4E7287}"/>
              </a:ext>
            </a:extLst>
          </p:cNvPr>
          <p:cNvSpPr txBox="1">
            <a:spLocks/>
          </p:cNvSpPr>
          <p:nvPr/>
        </p:nvSpPr>
        <p:spPr>
          <a:xfrm>
            <a:off x="838200" y="82296"/>
            <a:ext cx="10515600" cy="1325880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993D4-334A-1CD0-ECC1-FD0F76029B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199" y="1216153"/>
            <a:ext cx="10406744" cy="4598346"/>
          </a:xfrm>
          <a:noFill/>
        </p:spPr>
        <p:txBody>
          <a:bodyPr>
            <a:normAutofit/>
          </a:bodyPr>
          <a:lstStyle/>
          <a:p>
            <a:pPr lvl="1" indent="0">
              <a:buNone/>
            </a:pPr>
            <a:r>
              <a:rPr lang="en-US" b="1" dirty="0"/>
              <a:t>TAC Assignment on EPA Regulations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i="1" dirty="0"/>
              <a:t>Review impacts of existing and proposed EPA regulations on the ERCOT market, the reliability of the ERCOT grid, and the future Resource mix.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WMWG hosted a discussion with Susana Hildebrand (Vistra) during January 30, 2025, meeting. </a:t>
            </a:r>
          </a:p>
          <a:p>
            <a:pPr marL="7429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No requests from stakeholders to renew discussions in 2026 – WMWG has concluded this assignment.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r>
              <a:rPr lang="en-US" b="1" dirty="0"/>
              <a:t>WMWG Leadership</a:t>
            </a:r>
            <a:endParaRPr lang="en-US" i="1" dirty="0"/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Amanda Frazier (Chair) and Trevor Safko (Vice-Chair) are willing to continue to serve as WMWG leadership for 2026. No other nominations were received.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DE7D76-A4CE-EB4F-BA3B-8358EA199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303963"/>
            <a:ext cx="12192000" cy="55403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2">
                  <a:lumMod val="97000"/>
                  <a:lumOff val="3000"/>
                </a:schemeClr>
              </a:gs>
              <a:gs pos="5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421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1" descr="A close up of dots&#10;">
            <a:extLst>
              <a:ext uri="{FF2B5EF4-FFF2-40B4-BE49-F238E27FC236}">
                <a16:creationId xmlns:a16="http://schemas.microsoft.com/office/drawing/2014/main" id="{030E03B4-DAB0-F43D-4B1C-C54F75E621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solidFill>
            <a:schemeClr val="tx1">
              <a:alpha val="20000"/>
            </a:schemeClr>
          </a:solidFill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AB1CD4B-2C7F-1593-8E69-B7450F3DC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8447229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Tech presentation">
      <a:dk1>
        <a:srgbClr val="000000"/>
      </a:dk1>
      <a:lt1>
        <a:srgbClr val="FFFFFF"/>
      </a:lt1>
      <a:dk2>
        <a:srgbClr val="435369"/>
      </a:dk2>
      <a:lt2>
        <a:srgbClr val="E8E8E8"/>
      </a:lt2>
      <a:accent1>
        <a:srgbClr val="A53F51"/>
      </a:accent1>
      <a:accent2>
        <a:srgbClr val="E89756"/>
      </a:accent2>
      <a:accent3>
        <a:srgbClr val="2F3342"/>
      </a:accent3>
      <a:accent4>
        <a:srgbClr val="2B2052"/>
      </a:accent4>
      <a:accent5>
        <a:srgbClr val="00023A"/>
      </a:accent5>
      <a:accent6>
        <a:srgbClr val="7E7E7E"/>
      </a:accent6>
      <a:hlink>
        <a:srgbClr val="467886"/>
      </a:hlink>
      <a:folHlink>
        <a:srgbClr val="96607D"/>
      </a:folHlink>
    </a:clrScheme>
    <a:fontScheme name="Custom 99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55661986_wac_CP_V19" id="{030227AD-26D8-46F7-B412-6532AF4DDFEA}" vid="{787E6F9C-FC70-455D-8D81-5DEDA8A08F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2A2379-DD35-4769-BFD6-4857D72F8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C2645A-E767-4D7E-984D-234E531E455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0F048343-1EA9-44C3-883E-652FAAF0713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8816</TotalTime>
  <Words>511</Words>
  <Application>Microsoft Macintosh PowerPoint</Application>
  <PresentationFormat>Widescreen</PresentationFormat>
  <Paragraphs>40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Wingdings</vt:lpstr>
      <vt:lpstr>Custom</vt:lpstr>
      <vt:lpstr>WMWG update to wms February 4, 2026 Amanda Frazier, WMWG Chair </vt:lpstr>
      <vt:lpstr>AGENDA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WMWG update to wms January 8, 2025 Blake Holt, WMWG Chair</dc:title>
  <dc:creator>Amanda Frazier</dc:creator>
  <cp:lastModifiedBy>Amanda Frazier</cp:lastModifiedBy>
  <cp:revision>14</cp:revision>
  <dcterms:created xsi:type="dcterms:W3CDTF">2024-07-23T18:58:17Z</dcterms:created>
  <dcterms:modified xsi:type="dcterms:W3CDTF">2026-01-28T19:54:26Z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  <property fmtid="{D5CDD505-2E9C-101B-9397-08002B2CF9AE}" pid="4" name="MSIP_Label_7084cbda-52b8-46fb-a7b7-cb5bd465ed85_Enabled">
    <vt:lpwstr>true</vt:lpwstr>
  </property>
  <property fmtid="{D5CDD505-2E9C-101B-9397-08002B2CF9AE}" pid="5" name="MSIP_Label_7084cbda-52b8-46fb-a7b7-cb5bd465ed85_SetDate">
    <vt:lpwstr>2025-01-07T19:23:20Z</vt:lpwstr>
  </property>
  <property fmtid="{D5CDD505-2E9C-101B-9397-08002B2CF9AE}" pid="6" name="MSIP_Label_7084cbda-52b8-46fb-a7b7-cb5bd465ed85_Method">
    <vt:lpwstr>Standard</vt:lpwstr>
  </property>
  <property fmtid="{D5CDD505-2E9C-101B-9397-08002B2CF9AE}" pid="7" name="MSIP_Label_7084cbda-52b8-46fb-a7b7-cb5bd465ed85_Name">
    <vt:lpwstr>Internal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ActionId">
    <vt:lpwstr>4718cdd1-6337-4a46-9def-771470eb72e9</vt:lpwstr>
  </property>
  <property fmtid="{D5CDD505-2E9C-101B-9397-08002B2CF9AE}" pid="10" name="MSIP_Label_7084cbda-52b8-46fb-a7b7-cb5bd465ed85_ContentBits">
    <vt:lpwstr>0</vt:lpwstr>
  </property>
</Properties>
</file>